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21.jpg" ContentType="image/jp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7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79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0" r:id="rId20"/>
  </p:sldIdLst>
  <p:sldSz cx="13716000" cy="7772400"/>
  <p:notesSz cx="6858000" cy="9144000"/>
  <p:defaultTextStyle>
    <a:defPPr>
      <a:defRPr lang="en-US"/>
    </a:defPPr>
    <a:lvl1pPr marL="0" algn="l" defTabSz="12278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13928" algn="l" defTabSz="12278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27856" algn="l" defTabSz="12278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41784" algn="l" defTabSz="12278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55713" algn="l" defTabSz="12278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69641" algn="l" defTabSz="12278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83569" algn="l" defTabSz="12278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97497" algn="l" defTabSz="12278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911425" algn="l" defTabSz="12278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>
          <p15:clr>
            <a:srgbClr val="A4A3A4"/>
          </p15:clr>
        </p15:guide>
        <p15:guide id="2" pos="43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828" y="84"/>
      </p:cViewPr>
      <p:guideLst>
        <p:guide orient="horz" pos="2448"/>
        <p:guide pos="43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D1ABFA-8BAA-42F3-8237-9EF213EEA2C1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4813" y="685800"/>
            <a:ext cx="60483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CABEB-8407-47C7-B128-049970CAA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21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2785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13928" algn="l" defTabSz="122785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27856" algn="l" defTabSz="122785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41784" algn="l" defTabSz="122785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55713" algn="l" defTabSz="122785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69641" algn="l" defTabSz="122785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83569" algn="l" defTabSz="122785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97497" algn="l" defTabSz="122785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911425" algn="l" defTabSz="122785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1CABEB-8407-47C7-B128-049970CAAB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6189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ctr" defTabSz="12278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 of past participle</a:t>
            </a:r>
            <a:r>
              <a:rPr lang="en-US" baseline="0" dirty="0"/>
              <a:t> in past perfect tense shown here.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1CABEB-8407-47C7-B128-049970CAAB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548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Feed back on present and past perfect tenses.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1CABEB-8407-47C7-B128-049970CAAB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75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Exceptional use of present indefinite tense.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1CABEB-8407-47C7-B128-049970CAAB7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40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Feed back on the right form of verb in imperative sentence.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1CABEB-8407-47C7-B128-049970CAAB7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0109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Main theme is mentioned in the below part of the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1CABEB-8407-47C7-B128-049970CAAB7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459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Feedback of above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1CABEB-8407-47C7-B128-049970CAAB7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0878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Difference between present perfect continuous and past perfect continuous</a:t>
            </a:r>
            <a:r>
              <a:rPr lang="en-US" baseline="0" dirty="0"/>
              <a:t> tenses have been made clear with this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1CABEB-8407-47C7-B128-049970CAAB7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209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The main focus of this item will be achieved from this content.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1CABEB-8407-47C7-B128-049970CAAB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78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Rule of right form of verb in universal truth shown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1CABEB-8407-47C7-B128-049970CAAB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164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Use of negative in action verb shown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1CABEB-8407-47C7-B128-049970CAAB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200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ctr" defTabSz="12278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 of negative in ‘Yes/No’ question shown here.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1CABEB-8407-47C7-B128-049970CAAB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538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ctr" defTabSz="12278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‘</a:t>
            </a:r>
            <a:r>
              <a:rPr lang="en-US" dirty="0" err="1"/>
              <a:t>Wh</a:t>
            </a:r>
            <a:r>
              <a:rPr lang="en-US" dirty="0"/>
              <a:t>’ word means question word (What, Which, When, While, Where, Why, Who, Whom, Whose, How). Use of negative in ‘</a:t>
            </a:r>
            <a:r>
              <a:rPr lang="en-US" dirty="0" err="1"/>
              <a:t>Wh</a:t>
            </a:r>
            <a:r>
              <a:rPr lang="en-US" dirty="0"/>
              <a:t>’ question shown here.</a:t>
            </a:r>
          </a:p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1CABEB-8407-47C7-B128-049970CAAB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53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Use of right form of verb in habitual fact shown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1CABEB-8407-47C7-B128-049970CAAB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03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Feed back of previous slides.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1CABEB-8407-47C7-B128-049970CAAB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01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Use of past participle</a:t>
            </a:r>
            <a:r>
              <a:rPr lang="en-US" baseline="0" dirty="0"/>
              <a:t> in present perfect tense shown 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1CABEB-8407-47C7-B128-049970CAAB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222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0" y="2414482"/>
            <a:ext cx="11658600" cy="16660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4404360"/>
            <a:ext cx="9601200" cy="19862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139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27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417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557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696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83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974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911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004A0-355A-4575-A2BF-384B6B5B668A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D49D5-516A-4633-B162-A364FBC98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38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004A0-355A-4575-A2BF-384B6B5B668A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D49D5-516A-4633-B162-A364FBC98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475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916150" y="352637"/>
            <a:ext cx="4629150" cy="751691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352637"/>
            <a:ext cx="13658850" cy="751691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004A0-355A-4575-A2BF-384B6B5B668A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D49D5-516A-4633-B162-A364FBC98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959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004A0-355A-4575-A2BF-384B6B5B668A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D49D5-516A-4633-B162-A364FBC98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265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470" y="4994487"/>
            <a:ext cx="11658600" cy="1543685"/>
          </a:xfrm>
        </p:spPr>
        <p:txBody>
          <a:bodyPr anchor="t"/>
          <a:lstStyle>
            <a:lvl1pPr algn="l">
              <a:defRPr sz="54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3470" y="3294275"/>
            <a:ext cx="11658600" cy="1700212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1392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27856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4178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5571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6964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8356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9749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91142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004A0-355A-4575-A2BF-384B6B5B668A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D49D5-516A-4633-B162-A364FBC98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096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054648"/>
            <a:ext cx="9144000" cy="5814907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01300" y="2054648"/>
            <a:ext cx="9144000" cy="5814907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004A0-355A-4575-A2BF-384B6B5B668A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D49D5-516A-4633-B162-A364FBC98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996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11256"/>
            <a:ext cx="12344400" cy="1295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39795"/>
            <a:ext cx="6060282" cy="725064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13928" indent="0">
              <a:buNone/>
              <a:defRPr sz="2700" b="1"/>
            </a:lvl2pPr>
            <a:lvl3pPr marL="1227856" indent="0">
              <a:buNone/>
              <a:defRPr sz="2400" b="1"/>
            </a:lvl3pPr>
            <a:lvl4pPr marL="1841784" indent="0">
              <a:buNone/>
              <a:defRPr sz="2100" b="1"/>
            </a:lvl4pPr>
            <a:lvl5pPr marL="2455713" indent="0">
              <a:buNone/>
              <a:defRPr sz="2100" b="1"/>
            </a:lvl5pPr>
            <a:lvl6pPr marL="3069641" indent="0">
              <a:buNone/>
              <a:defRPr sz="2100" b="1"/>
            </a:lvl6pPr>
            <a:lvl7pPr marL="3683569" indent="0">
              <a:buNone/>
              <a:defRPr sz="2100" b="1"/>
            </a:lvl7pPr>
            <a:lvl8pPr marL="4297497" indent="0">
              <a:buNone/>
              <a:defRPr sz="2100" b="1"/>
            </a:lvl8pPr>
            <a:lvl9pPr marL="4911425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64859"/>
            <a:ext cx="6060282" cy="4478126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67538" y="1739795"/>
            <a:ext cx="6062663" cy="725064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13928" indent="0">
              <a:buNone/>
              <a:defRPr sz="2700" b="1"/>
            </a:lvl2pPr>
            <a:lvl3pPr marL="1227856" indent="0">
              <a:buNone/>
              <a:defRPr sz="2400" b="1"/>
            </a:lvl3pPr>
            <a:lvl4pPr marL="1841784" indent="0">
              <a:buNone/>
              <a:defRPr sz="2100" b="1"/>
            </a:lvl4pPr>
            <a:lvl5pPr marL="2455713" indent="0">
              <a:buNone/>
              <a:defRPr sz="2100" b="1"/>
            </a:lvl5pPr>
            <a:lvl6pPr marL="3069641" indent="0">
              <a:buNone/>
              <a:defRPr sz="2100" b="1"/>
            </a:lvl6pPr>
            <a:lvl7pPr marL="3683569" indent="0">
              <a:buNone/>
              <a:defRPr sz="2100" b="1"/>
            </a:lvl7pPr>
            <a:lvl8pPr marL="4297497" indent="0">
              <a:buNone/>
              <a:defRPr sz="2100" b="1"/>
            </a:lvl8pPr>
            <a:lvl9pPr marL="4911425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67538" y="2464859"/>
            <a:ext cx="6062663" cy="4478126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004A0-355A-4575-A2BF-384B6B5B668A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D49D5-516A-4633-B162-A364FBC98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004A0-355A-4575-A2BF-384B6B5B668A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D49D5-516A-4633-B162-A364FBC98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33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004A0-355A-4575-A2BF-384B6B5B668A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D49D5-516A-4633-B162-A364FBC98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135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309457"/>
            <a:ext cx="4512470" cy="131699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575" y="309457"/>
            <a:ext cx="7667625" cy="6633528"/>
          </a:xfrm>
        </p:spPr>
        <p:txBody>
          <a:bodyPr/>
          <a:lstStyle>
            <a:lvl1pPr>
              <a:defRPr sz="4300"/>
            </a:lvl1pPr>
            <a:lvl2pPr>
              <a:defRPr sz="38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1626447"/>
            <a:ext cx="4512470" cy="5316538"/>
          </a:xfrm>
        </p:spPr>
        <p:txBody>
          <a:bodyPr/>
          <a:lstStyle>
            <a:lvl1pPr marL="0" indent="0">
              <a:buNone/>
              <a:defRPr sz="1900"/>
            </a:lvl1pPr>
            <a:lvl2pPr marL="613928" indent="0">
              <a:buNone/>
              <a:defRPr sz="1600"/>
            </a:lvl2pPr>
            <a:lvl3pPr marL="1227856" indent="0">
              <a:buNone/>
              <a:defRPr sz="1300"/>
            </a:lvl3pPr>
            <a:lvl4pPr marL="1841784" indent="0">
              <a:buNone/>
              <a:defRPr sz="1200"/>
            </a:lvl4pPr>
            <a:lvl5pPr marL="2455713" indent="0">
              <a:buNone/>
              <a:defRPr sz="1200"/>
            </a:lvl5pPr>
            <a:lvl6pPr marL="3069641" indent="0">
              <a:buNone/>
              <a:defRPr sz="1200"/>
            </a:lvl6pPr>
            <a:lvl7pPr marL="3683569" indent="0">
              <a:buNone/>
              <a:defRPr sz="1200"/>
            </a:lvl7pPr>
            <a:lvl8pPr marL="4297497" indent="0">
              <a:buNone/>
              <a:defRPr sz="1200"/>
            </a:lvl8pPr>
            <a:lvl9pPr marL="491142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004A0-355A-4575-A2BF-384B6B5B668A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D49D5-516A-4633-B162-A364FBC98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420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8432" y="5440680"/>
            <a:ext cx="8229600" cy="642303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88432" y="694478"/>
            <a:ext cx="8229600" cy="4663440"/>
          </a:xfrm>
        </p:spPr>
        <p:txBody>
          <a:bodyPr/>
          <a:lstStyle>
            <a:lvl1pPr marL="0" indent="0">
              <a:buNone/>
              <a:defRPr sz="4300"/>
            </a:lvl1pPr>
            <a:lvl2pPr marL="613928" indent="0">
              <a:buNone/>
              <a:defRPr sz="3800"/>
            </a:lvl2pPr>
            <a:lvl3pPr marL="1227856" indent="0">
              <a:buNone/>
              <a:defRPr sz="3200"/>
            </a:lvl3pPr>
            <a:lvl4pPr marL="1841784" indent="0">
              <a:buNone/>
              <a:defRPr sz="2700"/>
            </a:lvl4pPr>
            <a:lvl5pPr marL="2455713" indent="0">
              <a:buNone/>
              <a:defRPr sz="2700"/>
            </a:lvl5pPr>
            <a:lvl6pPr marL="3069641" indent="0">
              <a:buNone/>
              <a:defRPr sz="2700"/>
            </a:lvl6pPr>
            <a:lvl7pPr marL="3683569" indent="0">
              <a:buNone/>
              <a:defRPr sz="2700"/>
            </a:lvl7pPr>
            <a:lvl8pPr marL="4297497" indent="0">
              <a:buNone/>
              <a:defRPr sz="2700"/>
            </a:lvl8pPr>
            <a:lvl9pPr marL="4911425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8432" y="6082983"/>
            <a:ext cx="8229600" cy="912177"/>
          </a:xfrm>
        </p:spPr>
        <p:txBody>
          <a:bodyPr/>
          <a:lstStyle>
            <a:lvl1pPr marL="0" indent="0">
              <a:buNone/>
              <a:defRPr sz="1900"/>
            </a:lvl1pPr>
            <a:lvl2pPr marL="613928" indent="0">
              <a:buNone/>
              <a:defRPr sz="1600"/>
            </a:lvl2pPr>
            <a:lvl3pPr marL="1227856" indent="0">
              <a:buNone/>
              <a:defRPr sz="1300"/>
            </a:lvl3pPr>
            <a:lvl4pPr marL="1841784" indent="0">
              <a:buNone/>
              <a:defRPr sz="1200"/>
            </a:lvl4pPr>
            <a:lvl5pPr marL="2455713" indent="0">
              <a:buNone/>
              <a:defRPr sz="1200"/>
            </a:lvl5pPr>
            <a:lvl6pPr marL="3069641" indent="0">
              <a:buNone/>
              <a:defRPr sz="1200"/>
            </a:lvl6pPr>
            <a:lvl7pPr marL="3683569" indent="0">
              <a:buNone/>
              <a:defRPr sz="1200"/>
            </a:lvl7pPr>
            <a:lvl8pPr marL="4297497" indent="0">
              <a:buNone/>
              <a:defRPr sz="1200"/>
            </a:lvl8pPr>
            <a:lvl9pPr marL="491142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004A0-355A-4575-A2BF-384B6B5B668A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D49D5-516A-4633-B162-A364FBC98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36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311256"/>
            <a:ext cx="12344400" cy="1295400"/>
          </a:xfrm>
          <a:prstGeom prst="rect">
            <a:avLst/>
          </a:prstGeom>
        </p:spPr>
        <p:txBody>
          <a:bodyPr vert="horz" lIns="122786" tIns="61393" rIns="122786" bIns="61393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813560"/>
            <a:ext cx="12344400" cy="5129425"/>
          </a:xfrm>
          <a:prstGeom prst="rect">
            <a:avLst/>
          </a:prstGeom>
        </p:spPr>
        <p:txBody>
          <a:bodyPr vert="horz" lIns="122786" tIns="61393" rIns="122786" bIns="61393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7203864"/>
            <a:ext cx="3200400" cy="413808"/>
          </a:xfrm>
          <a:prstGeom prst="rect">
            <a:avLst/>
          </a:prstGeom>
        </p:spPr>
        <p:txBody>
          <a:bodyPr vert="horz" lIns="122786" tIns="61393" rIns="122786" bIns="61393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2004A0-355A-4575-A2BF-384B6B5B668A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6300" y="7203864"/>
            <a:ext cx="4343400" cy="413808"/>
          </a:xfrm>
          <a:prstGeom prst="rect">
            <a:avLst/>
          </a:prstGeom>
        </p:spPr>
        <p:txBody>
          <a:bodyPr vert="horz" lIns="122786" tIns="61393" rIns="122786" bIns="61393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7203864"/>
            <a:ext cx="3200400" cy="413808"/>
          </a:xfrm>
          <a:prstGeom prst="rect">
            <a:avLst/>
          </a:prstGeom>
        </p:spPr>
        <p:txBody>
          <a:bodyPr vert="horz" lIns="122786" tIns="61393" rIns="122786" bIns="61393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2D49D5-516A-4633-B162-A364FBC98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40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227856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60446" indent="-460446" algn="l" defTabSz="1227856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7633" indent="-383705" algn="l" defTabSz="1227856" rtl="0" eaLnBrk="1" latinLnBrk="0" hangingPunct="1">
        <a:spcBef>
          <a:spcPct val="20000"/>
        </a:spcBef>
        <a:buFont typeface="Arial" pitchFamily="34" charset="0"/>
        <a:buChar char="–"/>
        <a:defRPr sz="3800" kern="1200">
          <a:solidFill>
            <a:schemeClr val="tx1"/>
          </a:solidFill>
          <a:latin typeface="+mn-lt"/>
          <a:ea typeface="+mn-ea"/>
          <a:cs typeface="+mn-cs"/>
        </a:defRPr>
      </a:lvl2pPr>
      <a:lvl3pPr marL="1534820" indent="-306964" algn="l" defTabSz="1227856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48749" indent="-306964" algn="l" defTabSz="1227856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62677" indent="-306964" algn="l" defTabSz="1227856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76605" indent="-306964" algn="l" defTabSz="1227856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90533" indent="-306964" algn="l" defTabSz="1227856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604461" indent="-306964" algn="l" defTabSz="1227856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218389" indent="-306964" algn="l" defTabSz="1227856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278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3928" algn="l" defTabSz="12278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7856" algn="l" defTabSz="12278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41784" algn="l" defTabSz="12278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55713" algn="l" defTabSz="12278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69641" algn="l" defTabSz="12278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83569" algn="l" defTabSz="12278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97497" algn="l" defTabSz="12278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911425" algn="l" defTabSz="12278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1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1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3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95800" y="152400"/>
            <a:ext cx="3352800" cy="1219200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  <a:latin typeface="Book Antiqua" pitchFamily="18" charset="0"/>
              </a:rPr>
              <a:t>Identity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24400" y="2743200"/>
            <a:ext cx="8229600" cy="2438400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sz="4000" b="1" spc="50" dirty="0">
                <a:ln w="12700" cmpd="sng">
                  <a:solidFill>
                    <a:schemeClr val="tx1"/>
                  </a:solidFill>
                  <a:prstDash val="solid"/>
                </a:ln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Book Antiqua" pitchFamily="18" charset="0"/>
              </a:rPr>
              <a:t>Rony Chakraborty</a:t>
            </a:r>
          </a:p>
          <a:p>
            <a:r>
              <a:rPr lang="en-US" b="1" spc="50" dirty="0">
                <a:ln w="12700" cmpd="sng">
                  <a:solidFill>
                    <a:schemeClr val="tx1"/>
                  </a:solidFill>
                  <a:prstDash val="solid"/>
                </a:ln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Book Antiqua" pitchFamily="18" charset="0"/>
              </a:rPr>
              <a:t>Assistant Teacher (English)</a:t>
            </a:r>
          </a:p>
          <a:p>
            <a:r>
              <a:rPr lang="en-US" b="1" spc="50" dirty="0">
                <a:ln w="12700" cmpd="sng">
                  <a:solidFill>
                    <a:schemeClr val="tx1"/>
                  </a:solidFill>
                  <a:prstDash val="solid"/>
                </a:ln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Book Antiqua" pitchFamily="18" charset="0"/>
              </a:rPr>
              <a:t>South </a:t>
            </a:r>
            <a:r>
              <a:rPr lang="en-US" b="1" spc="50" dirty="0" err="1">
                <a:ln w="12700" cmpd="sng">
                  <a:solidFill>
                    <a:schemeClr val="tx1"/>
                  </a:solidFill>
                  <a:prstDash val="solid"/>
                </a:ln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Book Antiqua" pitchFamily="18" charset="0"/>
              </a:rPr>
              <a:t>Shilok</a:t>
            </a:r>
            <a:r>
              <a:rPr lang="en-US" b="1" spc="50" dirty="0">
                <a:ln w="12700" cmpd="sng">
                  <a:solidFill>
                    <a:schemeClr val="tx1"/>
                  </a:solidFill>
                  <a:prstDash val="solid"/>
                </a:ln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Book Antiqua" pitchFamily="18" charset="0"/>
              </a:rPr>
              <a:t> M Shah </a:t>
            </a:r>
            <a:r>
              <a:rPr lang="en-US" b="1" spc="50" dirty="0" err="1">
                <a:ln w="12700" cmpd="sng">
                  <a:solidFill>
                    <a:schemeClr val="tx1"/>
                  </a:solidFill>
                  <a:prstDash val="solid"/>
                </a:ln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Book Antiqua" pitchFamily="18" charset="0"/>
              </a:rPr>
              <a:t>Alam</a:t>
            </a:r>
            <a:r>
              <a:rPr lang="en-US" b="1" spc="50" dirty="0">
                <a:ln w="12700" cmpd="sng">
                  <a:solidFill>
                    <a:schemeClr val="tx1"/>
                  </a:solidFill>
                  <a:prstDash val="solid"/>
                </a:ln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Book Antiqua" pitchFamily="18" charset="0"/>
              </a:rPr>
              <a:t> Chowdhury High School</a:t>
            </a:r>
          </a:p>
          <a:p>
            <a:r>
              <a:rPr lang="en-US" b="1" spc="50" dirty="0" err="1">
                <a:ln w="12700" cmpd="sng">
                  <a:solidFill>
                    <a:schemeClr val="tx1"/>
                  </a:solidFill>
                  <a:prstDash val="solid"/>
                </a:ln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Book Antiqua" pitchFamily="18" charset="0"/>
              </a:rPr>
              <a:t>Rajapara</a:t>
            </a:r>
            <a:r>
              <a:rPr lang="en-US" b="1" spc="50" dirty="0">
                <a:ln w="12700" cmpd="sng">
                  <a:solidFill>
                    <a:schemeClr val="tx1"/>
                  </a:solidFill>
                  <a:prstDash val="solid"/>
                </a:ln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Book Antiqua" pitchFamily="18" charset="0"/>
              </a:rPr>
              <a:t>, </a:t>
            </a:r>
            <a:r>
              <a:rPr lang="en-US" b="1" spc="50" dirty="0" err="1">
                <a:ln w="12700" cmpd="sng">
                  <a:solidFill>
                    <a:schemeClr val="tx1"/>
                  </a:solidFill>
                  <a:prstDash val="solid"/>
                </a:ln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Book Antiqua" pitchFamily="18" charset="0"/>
              </a:rPr>
              <a:t>Shilok</a:t>
            </a:r>
            <a:r>
              <a:rPr lang="en-US" b="1" spc="50" dirty="0">
                <a:ln w="12700" cmpd="sng">
                  <a:solidFill>
                    <a:schemeClr val="tx1"/>
                  </a:solidFill>
                  <a:prstDash val="solid"/>
                </a:ln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Book Antiqua" pitchFamily="18" charset="0"/>
              </a:rPr>
              <a:t>, </a:t>
            </a:r>
            <a:r>
              <a:rPr lang="en-US" b="1" spc="50" dirty="0" err="1">
                <a:ln w="12700" cmpd="sng">
                  <a:solidFill>
                    <a:schemeClr val="tx1"/>
                  </a:solidFill>
                  <a:prstDash val="solid"/>
                </a:ln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Book Antiqua" pitchFamily="18" charset="0"/>
              </a:rPr>
              <a:t>Rangunia</a:t>
            </a:r>
            <a:endParaRPr lang="en-US" b="1" spc="50" dirty="0">
              <a:ln w="12700" cmpd="sng">
                <a:solidFill>
                  <a:schemeClr val="tx1"/>
                </a:solidFill>
                <a:prstDash val="solid"/>
              </a:ln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24400" y="5638800"/>
            <a:ext cx="8229600" cy="1524000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pPr algn="ctr"/>
            <a:r>
              <a:rPr lang="en-US" b="1" dirty="0">
                <a:ln w="18000">
                  <a:solidFill>
                    <a:sysClr val="windowText" lastClr="000000"/>
                  </a:solidFill>
                  <a:prstDash val="solid"/>
                  <a:miter lim="800000"/>
                </a:ln>
                <a:solidFill>
                  <a:srgbClr val="00206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Book Antiqua" pitchFamily="18" charset="0"/>
              </a:rPr>
              <a:t>Presentation made for </a:t>
            </a:r>
          </a:p>
          <a:p>
            <a:pPr algn="ctr"/>
            <a:r>
              <a:rPr lang="en-US" b="1" dirty="0">
                <a:ln w="18000">
                  <a:solidFill>
                    <a:sysClr val="windowText" lastClr="000000"/>
                  </a:solidFill>
                  <a:prstDash val="solid"/>
                  <a:miter lim="800000"/>
                </a:ln>
                <a:solidFill>
                  <a:srgbClr val="00206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Book Antiqua" pitchFamily="18" charset="0"/>
              </a:rPr>
              <a:t>class VI,VII,VIII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A6BF23-9C48-4E6D-8050-2CD66A325C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14600"/>
            <a:ext cx="3505200" cy="31546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10477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75462" y="0"/>
            <a:ext cx="10365359" cy="7772400"/>
            <a:chOff x="-828" y="0"/>
            <a:chExt cx="9145905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72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720"/>
            </a:p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72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9088207" cy="10205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720"/>
            </a:p>
          </p:txBody>
        </p:sp>
        <p:sp>
          <p:nvSpPr>
            <p:cNvPr id="7" name="object 7"/>
            <p:cNvSpPr/>
            <p:nvPr/>
          </p:nvSpPr>
          <p:spPr>
            <a:xfrm>
              <a:off x="-828" y="52323"/>
              <a:ext cx="9145590" cy="90182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720"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334752" y="1171900"/>
            <a:ext cx="3044190" cy="887359"/>
          </a:xfrm>
          <a:prstGeom prst="rect">
            <a:avLst/>
          </a:prstGeom>
        </p:spPr>
        <p:txBody>
          <a:bodyPr vert="horz" wrap="square" lIns="0" tIns="15113" rIns="0" bIns="0" rtlCol="0" anchor="ctr">
            <a:spAutoFit/>
          </a:bodyPr>
          <a:lstStyle/>
          <a:p>
            <a:pPr marL="14393">
              <a:spcBef>
                <a:spcPts val="119"/>
              </a:spcBef>
            </a:pPr>
            <a:r>
              <a:rPr sz="5667" spc="-6" dirty="0">
                <a:solidFill>
                  <a:srgbClr val="04607A"/>
                </a:solidFill>
                <a:latin typeface="Carlito"/>
                <a:cs typeface="Carlito"/>
              </a:rPr>
              <a:t>Thank</a:t>
            </a:r>
            <a:r>
              <a:rPr sz="5667" spc="-91" dirty="0">
                <a:solidFill>
                  <a:srgbClr val="04607A"/>
                </a:solidFill>
                <a:latin typeface="Carlito"/>
                <a:cs typeface="Carlito"/>
              </a:rPr>
              <a:t> </a:t>
            </a:r>
            <a:r>
              <a:rPr sz="5667" spc="-28" dirty="0">
                <a:solidFill>
                  <a:srgbClr val="04607A"/>
                </a:solidFill>
                <a:latin typeface="Carlito"/>
                <a:cs typeface="Carlito"/>
              </a:rPr>
              <a:t>you</a:t>
            </a:r>
            <a:endParaRPr sz="5667">
              <a:latin typeface="Carlito"/>
              <a:cs typeface="Carli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89960" y="2677160"/>
            <a:ext cx="6736080" cy="32989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2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E9EFF"/>
            </a:gs>
            <a:gs pos="42000">
              <a:srgbClr val="C4D6EB"/>
            </a:gs>
            <a:gs pos="100000">
              <a:srgbClr val="FFEBFA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5685" y="414300"/>
            <a:ext cx="6747415" cy="36436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414300"/>
            <a:ext cx="5410200" cy="36436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09600" y="4343400"/>
            <a:ext cx="5410200" cy="830997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b="1" dirty="0">
                <a:latin typeface="Book Antiqua" pitchFamily="18" charset="0"/>
              </a:rPr>
              <a:t>By this time I have finished 30 kilograms of breakfast.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25685" y="4343400"/>
            <a:ext cx="6747415" cy="461665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b="1" dirty="0">
                <a:latin typeface="Book Antiqua" pitchFamily="18" charset="0"/>
              </a:rPr>
              <a:t>He has completed 5 miles at a stretch.</a:t>
            </a:r>
          </a:p>
        </p:txBody>
      </p:sp>
      <p:sp>
        <p:nvSpPr>
          <p:cNvPr id="7" name="Oval 6"/>
          <p:cNvSpPr/>
          <p:nvPr/>
        </p:nvSpPr>
        <p:spPr>
          <a:xfrm>
            <a:off x="3048000" y="4166019"/>
            <a:ext cx="914400" cy="7043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130142" y="4163787"/>
            <a:ext cx="762000" cy="7533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038600" y="4084373"/>
            <a:ext cx="1524000" cy="81643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864929" y="4100703"/>
            <a:ext cx="1981200" cy="9144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57200" y="6553200"/>
            <a:ext cx="12649200" cy="609600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b="1" dirty="0">
                <a:latin typeface="Book Antiqua" pitchFamily="18" charset="0"/>
              </a:rPr>
              <a:t>V</a:t>
            </a:r>
            <a:r>
              <a:rPr lang="en-US" sz="3200" b="1" baseline="-25000" dirty="0">
                <a:latin typeface="Book Antiqua" pitchFamily="18" charset="0"/>
              </a:rPr>
              <a:t>3</a:t>
            </a:r>
            <a:r>
              <a:rPr lang="en-US" b="1" baseline="-25000" dirty="0">
                <a:latin typeface="Book Antiqua" pitchFamily="18" charset="0"/>
              </a:rPr>
              <a:t> </a:t>
            </a:r>
            <a:r>
              <a:rPr lang="en-US" b="1" dirty="0">
                <a:latin typeface="Book Antiqua" pitchFamily="18" charset="0"/>
              </a:rPr>
              <a:t>(Verb past participle) is used after have &amp; has in present tense.</a:t>
            </a:r>
            <a:endParaRPr lang="en-US" b="1" baseline="-25000" dirty="0">
              <a:latin typeface="Book Antiqua" pitchFamily="18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953000" y="4917136"/>
            <a:ext cx="1447800" cy="874064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400800" y="4917136"/>
            <a:ext cx="1898694" cy="874064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6019800" y="5283411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Book Antiqua" pitchFamily="18" charset="0"/>
              </a:rPr>
              <a:t>V</a:t>
            </a:r>
            <a:r>
              <a:rPr lang="en-US" sz="3600" b="1" baseline="-25000" dirty="0">
                <a:latin typeface="Book Antiqua" pitchFamily="18" charset="0"/>
              </a:rPr>
              <a:t>3</a:t>
            </a:r>
            <a:endParaRPr lang="en-US" b="1" baseline="-25000" dirty="0"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06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886" y="7010400"/>
            <a:ext cx="13716000" cy="7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886" y="685800"/>
            <a:ext cx="4876800" cy="1066800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ook Antiqua" pitchFamily="18" charset="0"/>
              </a:rPr>
              <a:t>He did a good job and </a:t>
            </a:r>
          </a:p>
          <a:p>
            <a:r>
              <a:rPr lang="en-US" b="1" dirty="0">
                <a:solidFill>
                  <a:schemeClr val="bg1"/>
                </a:solidFill>
                <a:latin typeface="Book Antiqua" pitchFamily="18" charset="0"/>
              </a:rPr>
              <a:t>he  had  got  the award.</a:t>
            </a:r>
          </a:p>
        </p:txBody>
      </p:sp>
      <p:sp>
        <p:nvSpPr>
          <p:cNvPr id="4" name="Oval 3"/>
          <p:cNvSpPr/>
          <p:nvPr/>
        </p:nvSpPr>
        <p:spPr>
          <a:xfrm>
            <a:off x="609600" y="1140767"/>
            <a:ext cx="1094013" cy="7043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605639" y="1157096"/>
            <a:ext cx="914400" cy="70436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97329" y="7086600"/>
            <a:ext cx="13106400" cy="609600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ook Antiqua" pitchFamily="18" charset="0"/>
              </a:rPr>
              <a:t>V</a:t>
            </a:r>
            <a:r>
              <a:rPr lang="en-US" sz="3200" b="1" baseline="-25000" dirty="0">
                <a:solidFill>
                  <a:schemeClr val="bg1"/>
                </a:solidFill>
                <a:latin typeface="Book Antiqua" pitchFamily="18" charset="0"/>
              </a:rPr>
              <a:t>3</a:t>
            </a:r>
            <a:r>
              <a:rPr lang="en-US" b="1" baseline="-25000" dirty="0">
                <a:solidFill>
                  <a:schemeClr val="bg1"/>
                </a:solidFill>
                <a:latin typeface="Book Antiqua" pitchFamily="18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Book Antiqua" pitchFamily="18" charset="0"/>
              </a:rPr>
              <a:t>(Verb past participle) is used after had in past perfect tense.</a:t>
            </a:r>
            <a:endParaRPr lang="en-US" b="1" baseline="-25000" dirty="0">
              <a:solidFill>
                <a:schemeClr val="bg1"/>
              </a:solidFill>
              <a:latin typeface="Book Antiqua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76943" y="2286000"/>
            <a:ext cx="12496800" cy="3548742"/>
            <a:chOff x="576943" y="2286000"/>
            <a:chExt cx="12496800" cy="3548742"/>
          </a:xfrm>
        </p:grpSpPr>
        <p:sp>
          <p:nvSpPr>
            <p:cNvPr id="2" name="Oval 1"/>
            <p:cNvSpPr/>
            <p:nvPr/>
          </p:nvSpPr>
          <p:spPr>
            <a:xfrm>
              <a:off x="576943" y="2286000"/>
              <a:ext cx="12496800" cy="3548742"/>
            </a:xfrm>
            <a:prstGeom prst="ellipse">
              <a:avLst/>
            </a:prstGeom>
            <a:ln>
              <a:solidFill>
                <a:schemeClr val="tx1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4800" b="1" dirty="0">
                <a:latin typeface="Book Antiqua" pitchFamily="18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422072" y="3352800"/>
              <a:ext cx="9056914" cy="1721393"/>
            </a:xfrm>
            <a:prstGeom prst="rect">
              <a:avLst/>
            </a:prstGeom>
            <a:noFill/>
          </p:spPr>
          <p:txBody>
            <a:bodyPr wrap="square" rtlCol="0">
              <a:prstTxWarp prst="textPlain">
                <a:avLst/>
              </a:prstTxWarp>
              <a:spAutoFit/>
            </a:bodyPr>
            <a:lstStyle/>
            <a:p>
              <a:pPr algn="just"/>
              <a:r>
                <a:rPr lang="en-US" b="1" dirty="0">
                  <a:latin typeface="Book Antiqua" pitchFamily="18" charset="0"/>
                </a:rPr>
                <a:t>Remember,</a:t>
              </a:r>
            </a:p>
            <a:p>
              <a:pPr algn="just"/>
              <a:r>
                <a:rPr lang="en-US" b="1" dirty="0">
                  <a:latin typeface="Book Antiqua" pitchFamily="18" charset="0"/>
                </a:rPr>
                <a:t>You have to use ‘had’ after a past indefinite tense.</a:t>
              </a:r>
            </a:p>
            <a:p>
              <a:pPr algn="just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5916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  <p:bldP spid="4" grpId="0" animBg="1"/>
      <p:bldP spid="4" grpId="1" animBg="1"/>
      <p:bldP spid="5" grpId="0" animBg="1"/>
      <p:bldP spid="5" grpId="1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3716000" cy="777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15737" y="3810000"/>
            <a:ext cx="12521291" cy="2133600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pPr algn="just"/>
            <a:r>
              <a:rPr lang="en-US" sz="3200" b="1" dirty="0">
                <a:latin typeface="Book Antiqua" pitchFamily="18" charset="0"/>
              </a:rPr>
              <a:t>“Have you ever (a)________ the wave of the sea?” “No, I (b) ________ never seen the wave but my brother (c)</a:t>
            </a:r>
            <a:r>
              <a:rPr lang="en-US" sz="3200" dirty="0"/>
              <a:t> ________ </a:t>
            </a:r>
            <a:r>
              <a:rPr lang="en-US" sz="3200" b="1" dirty="0">
                <a:latin typeface="Book Antiqua" pitchFamily="18" charset="0"/>
              </a:rPr>
              <a:t>many waves. Already I (d) ________ the spring. I told you that I (e) ________ a waterfall last year which (f) ________ a nice view.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2386" y="1905000"/>
            <a:ext cx="12654643" cy="968361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pPr algn="just"/>
            <a:r>
              <a:rPr lang="en-US" sz="2800" b="1" dirty="0">
                <a:latin typeface="Book Antiqua" pitchFamily="18" charset="0"/>
              </a:rPr>
              <a:t>Fill in the blank with have, has and had with V</a:t>
            </a:r>
            <a:r>
              <a:rPr lang="en-US" sz="4400" b="1" baseline="-25000" dirty="0">
                <a:latin typeface="Book Antiqua" pitchFamily="18" charset="0"/>
              </a:rPr>
              <a:t>3 </a:t>
            </a:r>
            <a:r>
              <a:rPr lang="en-US" sz="2800" b="1" dirty="0">
                <a:latin typeface="Book Antiqua" pitchFamily="18" charset="0"/>
              </a:rPr>
              <a:t>of the following </a:t>
            </a:r>
          </a:p>
          <a:p>
            <a:pPr algn="just"/>
            <a:r>
              <a:rPr lang="en-US" sz="2800" b="1" dirty="0">
                <a:latin typeface="Book Antiqua" pitchFamily="18" charset="0"/>
              </a:rPr>
              <a:t>verbs in the box below. You may have to use a verb more than once.</a:t>
            </a:r>
            <a:endParaRPr lang="en-US" sz="2800" b="1" baseline="-25000" dirty="0">
              <a:latin typeface="Book Antiqua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4126464"/>
              </p:ext>
            </p:extLst>
          </p:nvPr>
        </p:nvGraphicFramePr>
        <p:xfrm>
          <a:off x="732065" y="3048000"/>
          <a:ext cx="12504964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62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26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62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262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Book Antiqua" pitchFamily="18" charset="0"/>
                        </a:rPr>
                        <a:t>represent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Book Antiqua" pitchFamily="18" charset="0"/>
                        </a:rPr>
                        <a:t>enjoy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Book Antiqua" pitchFamily="18" charset="0"/>
                        </a:rPr>
                        <a:t>see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Book Antiqua" pitchFamily="18" charset="0"/>
                        </a:rPr>
                        <a:t>visit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82385" y="457200"/>
            <a:ext cx="12654643" cy="1371600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00206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Book Antiqua" pitchFamily="18" charset="0"/>
              </a:rPr>
              <a:t>If there is just, already, recently, yet, ever, lately </a:t>
            </a:r>
          </a:p>
          <a:p>
            <a:r>
              <a:rPr lang="en-US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00206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Book Antiqua" pitchFamily="18" charset="0"/>
              </a:rPr>
              <a:t>in a sentence, it will be a present perfect tense.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5737" y="6172200"/>
            <a:ext cx="12390663" cy="1219200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b="1" dirty="0">
                <a:ln w="18000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Book Antiqua" pitchFamily="18" charset="0"/>
              </a:rPr>
              <a:t>Answer: (a) seen, (b) have, (c) has visited, (d) </a:t>
            </a:r>
          </a:p>
          <a:p>
            <a:r>
              <a:rPr lang="en-US" b="1" dirty="0">
                <a:ln w="18000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Book Antiqua" pitchFamily="18" charset="0"/>
              </a:rPr>
              <a:t>have seen (e) had enjoyed (f) had represented</a:t>
            </a:r>
          </a:p>
        </p:txBody>
      </p:sp>
    </p:spTree>
    <p:extLst>
      <p:ext uri="{BB962C8B-B14F-4D97-AF65-F5344CB8AC3E}">
        <p14:creationId xmlns:p14="http://schemas.microsoft.com/office/powerpoint/2010/main" val="353434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/>
      <p:bldP spid="4" grpId="0"/>
      <p:bldP spid="9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1676400"/>
            <a:ext cx="7543800" cy="461665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00206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Book Antiqua" pitchFamily="18" charset="0"/>
              </a:rPr>
              <a:t>Don’t feel tension. Let me think a bit.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" y="3352800"/>
            <a:ext cx="7543800" cy="1066800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Book Antiqua" pitchFamily="18" charset="0"/>
              </a:rPr>
              <a:t>Imperative sentence never takes any </a:t>
            </a:r>
          </a:p>
          <a:p>
            <a:pPr algn="ctr"/>
            <a:r>
              <a:rPr lang="en-US" b="1" dirty="0">
                <a:solidFill>
                  <a:srgbClr val="002060"/>
                </a:solidFill>
                <a:latin typeface="Book Antiqua" pitchFamily="18" charset="0"/>
              </a:rPr>
              <a:t>tense without present indefinite tense.</a:t>
            </a:r>
          </a:p>
        </p:txBody>
      </p:sp>
    </p:spTree>
    <p:extLst>
      <p:ext uri="{BB962C8B-B14F-4D97-AF65-F5344CB8AC3E}">
        <p14:creationId xmlns:p14="http://schemas.microsoft.com/office/powerpoint/2010/main" val="410945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00"/>
            </a:gs>
            <a:gs pos="42000">
              <a:srgbClr val="000040"/>
            </a:gs>
            <a:gs pos="85000">
              <a:srgbClr val="400040"/>
            </a:gs>
            <a:gs pos="96000">
              <a:srgbClr val="8F004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3733800"/>
            <a:ext cx="12268200" cy="685800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ook Antiqua" pitchFamily="18" charset="0"/>
              </a:rPr>
              <a:t>Fill in the blank with right form of verbs of your own.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1500" y="4648200"/>
            <a:ext cx="12649200" cy="2209800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pPr algn="just"/>
            <a:r>
              <a:rPr lang="en-US" b="1" dirty="0">
                <a:solidFill>
                  <a:schemeClr val="bg1"/>
                </a:solidFill>
                <a:latin typeface="Book Antiqua" pitchFamily="18" charset="0"/>
              </a:rPr>
              <a:t>(a)______ up from sleep early in the morning and (b) ______ your morning prayer. Then (c) ______ a walk in the fresh air for a while. (d) ______ back home and (e)______ a light breakfast. (f)______ to your reading room to complete your home work. (g) ______ your teachers. Don’t (h) ______ with your friends. Let them (i) ______ by you. Never (j) ______ ill of others.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8000" contras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5356" y="381000"/>
            <a:ext cx="4281487" cy="32069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1833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3D4A8"/>
            </a:gs>
            <a:gs pos="25000">
              <a:srgbClr val="21D6E0"/>
            </a:gs>
            <a:gs pos="60000">
              <a:schemeClr val="accent5">
                <a:lumMod val="60000"/>
                <a:lumOff val="40000"/>
              </a:schemeClr>
            </a:gs>
            <a:gs pos="79600">
              <a:srgbClr val="002060"/>
            </a:gs>
            <a:gs pos="100000">
              <a:schemeClr val="tx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29342" y="342899"/>
            <a:ext cx="8382000" cy="762000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b="1" dirty="0">
                <a:latin typeface="Book Antiqua" pitchFamily="18" charset="0"/>
              </a:rPr>
              <a:t>I saw a bird flying in the sky.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0" y="1981199"/>
            <a:ext cx="9906000" cy="609600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b="1" dirty="0">
                <a:latin typeface="Book Antiqua" pitchFamily="18" charset="0"/>
              </a:rPr>
              <a:t>No one should like to eat an ice-cream.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2128" y="4321627"/>
            <a:ext cx="7739743" cy="762000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b="1" dirty="0">
                <a:latin typeface="Book Antiqua" pitchFamily="18" charset="0"/>
              </a:rPr>
              <a:t>He got me written the letter.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2600" y="-685800"/>
            <a:ext cx="3347154" cy="28241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269" t="18650" r="14710" b="12288"/>
          <a:stretch/>
        </p:blipFill>
        <p:spPr>
          <a:xfrm>
            <a:off x="8915400" y="2926498"/>
            <a:ext cx="3505200" cy="27467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201" y="921042"/>
            <a:ext cx="2484799" cy="3502800"/>
          </a:xfrm>
          <a:prstGeom prst="rect">
            <a:avLst/>
          </a:prstGeom>
        </p:spPr>
      </p:pic>
      <p:sp>
        <p:nvSpPr>
          <p:cNvPr id="9" name="Multiply 8"/>
          <p:cNvSpPr/>
          <p:nvPr/>
        </p:nvSpPr>
        <p:spPr>
          <a:xfrm>
            <a:off x="81643" y="244928"/>
            <a:ext cx="3352800" cy="4359728"/>
          </a:xfrm>
          <a:prstGeom prst="mathMultiply">
            <a:avLst>
              <a:gd name="adj1" fmla="val 1037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1000" y="6019800"/>
            <a:ext cx="12954000" cy="1219200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pPr algn="just"/>
            <a:r>
              <a:rPr lang="en-US" b="1" dirty="0">
                <a:solidFill>
                  <a:schemeClr val="bg1"/>
                </a:solidFill>
                <a:latin typeface="Book Antiqua" pitchFamily="18" charset="0"/>
              </a:rPr>
              <a:t>If there are two verbs in  a simple sentence, next one is changed  by </a:t>
            </a:r>
          </a:p>
          <a:p>
            <a:pPr algn="just"/>
            <a:r>
              <a:rPr lang="en-US" b="1" dirty="0">
                <a:solidFill>
                  <a:schemeClr val="bg1"/>
                </a:solidFill>
                <a:latin typeface="Book Antiqua" pitchFamily="18" charset="0"/>
              </a:rPr>
              <a:t>adding ‘</a:t>
            </a:r>
            <a:r>
              <a:rPr lang="en-US" b="1" dirty="0" err="1">
                <a:solidFill>
                  <a:schemeClr val="bg1"/>
                </a:solidFill>
                <a:latin typeface="Book Antiqua" pitchFamily="18" charset="0"/>
              </a:rPr>
              <a:t>ing</a:t>
            </a:r>
            <a:r>
              <a:rPr lang="en-US" b="1" dirty="0">
                <a:solidFill>
                  <a:schemeClr val="bg1"/>
                </a:solidFill>
                <a:latin typeface="Book Antiqua" pitchFamily="18" charset="0"/>
              </a:rPr>
              <a:t>’ writing ‘to’ before the verb or making it a past participle.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117522" y="244927"/>
            <a:ext cx="1869620" cy="859971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001000" y="1982805"/>
            <a:ext cx="1600200" cy="70436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3630387" y="4267200"/>
            <a:ext cx="2133600" cy="807779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61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9" grpId="0" animBg="1"/>
      <p:bldP spid="10" grpId="0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76200"/>
            <a:ext cx="13716000" cy="78486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Book Antiqua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" y="381000"/>
            <a:ext cx="12725400" cy="609600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b="1" dirty="0">
                <a:latin typeface="Book Antiqua" pitchFamily="18" charset="0"/>
              </a:rPr>
              <a:t>Fill in the blank with the right form of verbs given in the box.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2362200"/>
            <a:ext cx="12344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>
                <a:latin typeface="Book Antiqua" pitchFamily="18" charset="0"/>
              </a:rPr>
              <a:t>We see the horse (a)_______. The man likes to (b) ________ the horse. He made the horse well  (c) _______. Everyone likes to (d) ______ horse race. People used horse (e) _____ a long distance in ancient times.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071639"/>
              </p:ext>
            </p:extLst>
          </p:nvPr>
        </p:nvGraphicFramePr>
        <p:xfrm>
          <a:off x="685801" y="1524000"/>
          <a:ext cx="1219200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Book Antiqua" pitchFamily="18" charset="0"/>
                        </a:rPr>
                        <a:t>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Book Antiqua" pitchFamily="18" charset="0"/>
                        </a:rPr>
                        <a:t>pass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Book Antiqua" pitchFamily="18" charset="0"/>
                        </a:rPr>
                        <a:t>ride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Book Antiqua" pitchFamily="18" charset="0"/>
                        </a:rPr>
                        <a:t>enjoy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22785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>
                          <a:latin typeface="Book Antiqua" pitchFamily="18" charset="0"/>
                        </a:rPr>
                        <a:t>run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62000" y="6096000"/>
            <a:ext cx="12192000" cy="1219200"/>
            <a:chOff x="762000" y="6096000"/>
            <a:chExt cx="12192000" cy="1219200"/>
          </a:xfrm>
        </p:grpSpPr>
        <p:sp>
          <p:nvSpPr>
            <p:cNvPr id="8" name="TextBox 7"/>
            <p:cNvSpPr txBox="1"/>
            <p:nvPr/>
          </p:nvSpPr>
          <p:spPr>
            <a:xfrm>
              <a:off x="1066800" y="6400800"/>
              <a:ext cx="11582400" cy="609600"/>
            </a:xfrm>
            <a:prstGeom prst="rect">
              <a:avLst/>
            </a:prstGeom>
            <a:noFill/>
          </p:spPr>
          <p:txBody>
            <a:bodyPr wrap="square" rtlCol="0">
              <a:prstTxWarp prst="textPlain">
                <a:avLst/>
              </a:prstTxWarp>
              <a:spAutoFit/>
            </a:bodyPr>
            <a:lstStyle/>
            <a:p>
              <a:r>
                <a:rPr lang="en-US" b="1" dirty="0">
                  <a:latin typeface="Book Antiqua" pitchFamily="18" charset="0"/>
                </a:rPr>
                <a:t>(a) running, (b) ride, (c) dressed, (d) enjoy, (e) passing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62000" y="6096000"/>
              <a:ext cx="12192000" cy="1219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133600" y="4800600"/>
            <a:ext cx="9448800" cy="1219200"/>
            <a:chOff x="2133600" y="4800600"/>
            <a:chExt cx="9448800" cy="1219200"/>
          </a:xfrm>
        </p:grpSpPr>
        <p:sp>
          <p:nvSpPr>
            <p:cNvPr id="7" name="Down Arrow Callout 6"/>
            <p:cNvSpPr/>
            <p:nvPr/>
          </p:nvSpPr>
          <p:spPr>
            <a:xfrm>
              <a:off x="2133600" y="4800600"/>
              <a:ext cx="9448800" cy="1219200"/>
            </a:xfrm>
            <a:prstGeom prst="downArrowCallou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b="1" dirty="0">
                <a:solidFill>
                  <a:schemeClr val="tx1"/>
                </a:solidFill>
                <a:latin typeface="Book Antiqua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48200" y="4876800"/>
              <a:ext cx="4953000" cy="685800"/>
            </a:xfrm>
            <a:prstGeom prst="rect">
              <a:avLst/>
            </a:prstGeom>
            <a:noFill/>
          </p:spPr>
          <p:txBody>
            <a:bodyPr wrap="square" rtlCol="0">
              <a:prstTxWarp prst="textPlain">
                <a:avLst/>
              </a:prstTxWarp>
              <a:spAutoFit/>
            </a:bodyPr>
            <a:lstStyle/>
            <a:p>
              <a:r>
                <a:rPr lang="en-US" b="1" dirty="0">
                  <a:latin typeface="Book Antiqua" pitchFamily="18" charset="0"/>
                </a:rPr>
                <a:t>Check your answer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9512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1771" y="0"/>
            <a:ext cx="13716000" cy="777240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8971" y="5943600"/>
            <a:ext cx="12801600" cy="1524000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pPr algn="just"/>
            <a:r>
              <a:rPr lang="en-US" b="1" dirty="0">
                <a:ln w="18000">
                  <a:solidFill>
                    <a:srgbClr val="002060"/>
                  </a:solidFill>
                  <a:prstDash val="solid"/>
                  <a:miter lim="800000"/>
                </a:ln>
                <a:solidFill>
                  <a:schemeClr val="tx2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Book Antiqua" pitchFamily="18" charset="0"/>
              </a:rPr>
              <a:t>If there is for/since  long time/ two hours/three hours/four days/ five days</a:t>
            </a:r>
          </a:p>
          <a:p>
            <a:pPr algn="just"/>
            <a:r>
              <a:rPr lang="en-US" b="1" dirty="0">
                <a:ln w="18000">
                  <a:solidFill>
                    <a:srgbClr val="002060"/>
                  </a:solidFill>
                  <a:prstDash val="solid"/>
                  <a:miter lim="800000"/>
                </a:ln>
                <a:solidFill>
                  <a:schemeClr val="tx2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Book Antiqua" pitchFamily="18" charset="0"/>
              </a:rPr>
              <a:t>/a week and like this mentioning a series of time in a sentence, it would </a:t>
            </a:r>
          </a:p>
          <a:p>
            <a:pPr algn="just"/>
            <a:r>
              <a:rPr lang="en-US" b="1" dirty="0">
                <a:ln w="18000">
                  <a:solidFill>
                    <a:srgbClr val="002060"/>
                  </a:solidFill>
                  <a:prstDash val="solid"/>
                  <a:miter lim="800000"/>
                </a:ln>
                <a:solidFill>
                  <a:schemeClr val="tx2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Book Antiqua" pitchFamily="18" charset="0"/>
              </a:rPr>
              <a:t>be present/past perfect continuous tense according to the context.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90600" y="1488132"/>
            <a:ext cx="4038600" cy="658589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48700" y="772885"/>
            <a:ext cx="4267200" cy="125185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b="1" dirty="0">
                <a:latin typeface="Book Antiqua" pitchFamily="18" charset="0"/>
              </a:rPr>
              <a:t>It had been raining </a:t>
            </a:r>
          </a:p>
          <a:p>
            <a:r>
              <a:rPr lang="en-US" b="1" dirty="0">
                <a:latin typeface="Book Antiqua" pitchFamily="18" charset="0"/>
              </a:rPr>
              <a:t>for </a:t>
            </a:r>
            <a:r>
              <a:rPr lang="en-US" b="1" i="1" dirty="0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  <a:latin typeface="Book Antiqua" pitchFamily="18" charset="0"/>
              </a:rPr>
              <a:t>last</a:t>
            </a:r>
            <a:r>
              <a:rPr lang="en-US" b="1" dirty="0">
                <a:latin typeface="Book Antiqua" pitchFamily="18" charset="0"/>
              </a:rPr>
              <a:t>  two hours.</a:t>
            </a:r>
          </a:p>
        </p:txBody>
      </p:sp>
      <p:sp>
        <p:nvSpPr>
          <p:cNvPr id="9" name="Down Arrow Callout 8"/>
          <p:cNvSpPr/>
          <p:nvPr/>
        </p:nvSpPr>
        <p:spPr>
          <a:xfrm>
            <a:off x="8420100" y="639534"/>
            <a:ext cx="4724400" cy="2514600"/>
          </a:xfrm>
          <a:prstGeom prst="downArrowCallou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56171" y="3181348"/>
            <a:ext cx="4724400" cy="609600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b="1" dirty="0">
                <a:latin typeface="Book Antiqua" pitchFamily="18" charset="0"/>
              </a:rPr>
              <a:t>Past perfect continuous tense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6441" y="4343400"/>
            <a:ext cx="12894130" cy="685800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b="1" i="1" dirty="0">
                <a:ln w="18000">
                  <a:solidFill>
                    <a:srgbClr val="002060"/>
                  </a:solidFill>
                  <a:prstDash val="solid"/>
                  <a:miter lim="800000"/>
                </a:ln>
                <a:solidFill>
                  <a:srgbClr val="00206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Book Antiqua" pitchFamily="18" charset="0"/>
              </a:rPr>
              <a:t>‘last’ </a:t>
            </a:r>
            <a:r>
              <a:rPr lang="en-US" b="1" i="1" dirty="0">
                <a:ln w="18000">
                  <a:solidFill>
                    <a:srgbClr val="7030A0"/>
                  </a:solidFill>
                  <a:prstDash val="solid"/>
                  <a:miter lim="800000"/>
                </a:ln>
                <a:solidFill>
                  <a:srgbClr val="7030A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Book Antiqua" pitchFamily="18" charset="0"/>
              </a:rPr>
              <a:t>mentioning past. So this is past perfect continuous tense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0871" y="723899"/>
            <a:ext cx="5029200" cy="1299865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Book Antiqua" pitchFamily="18" charset="0"/>
              </a:rPr>
              <a:t>It has been raining</a:t>
            </a:r>
          </a:p>
          <a:p>
            <a:pPr algn="ctr"/>
            <a:r>
              <a:rPr lang="en-US" b="1" dirty="0">
                <a:latin typeface="Book Antiqua" pitchFamily="18" charset="0"/>
              </a:rPr>
              <a:t> for two hours.</a:t>
            </a:r>
          </a:p>
        </p:txBody>
      </p:sp>
      <p:sp>
        <p:nvSpPr>
          <p:cNvPr id="14" name="Down Arrow Callout 13"/>
          <p:cNvSpPr/>
          <p:nvPr/>
        </p:nvSpPr>
        <p:spPr>
          <a:xfrm>
            <a:off x="413656" y="639534"/>
            <a:ext cx="5072743" cy="2514600"/>
          </a:xfrm>
          <a:prstGeom prst="downArrowCallou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6441" y="3124200"/>
            <a:ext cx="5083629" cy="609600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b="1" dirty="0">
                <a:latin typeface="Book Antiqua" pitchFamily="18" charset="0"/>
              </a:rPr>
              <a:t>Present perfect continuous tense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8556170" y="1488131"/>
            <a:ext cx="4359729" cy="658589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94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/>
      <p:bldP spid="5" grpId="0" animBg="1"/>
      <p:bldP spid="5" grpId="1" animBg="1"/>
      <p:bldP spid="7" grpId="0"/>
      <p:bldP spid="9" grpId="0" animBg="1"/>
      <p:bldP spid="10" grpId="0"/>
      <p:bldP spid="11" grpId="0"/>
      <p:bldP spid="4" grpId="0"/>
      <p:bldP spid="14" grpId="0" animBg="1"/>
      <p:bldP spid="16" grpId="0"/>
      <p:bldP spid="17" grpId="0" animBg="1"/>
      <p:bldP spid="17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75462" y="0"/>
            <a:ext cx="10365359" cy="7772400"/>
            <a:chOff x="-828" y="0"/>
            <a:chExt cx="9145905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72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720"/>
            </a:p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72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9088207" cy="10205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720"/>
            </a:p>
          </p:txBody>
        </p:sp>
        <p:sp>
          <p:nvSpPr>
            <p:cNvPr id="7" name="object 7"/>
            <p:cNvSpPr/>
            <p:nvPr/>
          </p:nvSpPr>
          <p:spPr>
            <a:xfrm>
              <a:off x="-828" y="52323"/>
              <a:ext cx="9145590" cy="90182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720"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334752" y="1171900"/>
            <a:ext cx="3044190" cy="887359"/>
          </a:xfrm>
          <a:prstGeom prst="rect">
            <a:avLst/>
          </a:prstGeom>
        </p:spPr>
        <p:txBody>
          <a:bodyPr vert="horz" wrap="square" lIns="0" tIns="15113" rIns="0" bIns="0" rtlCol="0" anchor="ctr">
            <a:spAutoFit/>
          </a:bodyPr>
          <a:lstStyle/>
          <a:p>
            <a:pPr marL="14393">
              <a:spcBef>
                <a:spcPts val="119"/>
              </a:spcBef>
            </a:pPr>
            <a:r>
              <a:rPr sz="5667" spc="-6" dirty="0">
                <a:solidFill>
                  <a:srgbClr val="04607A"/>
                </a:solidFill>
                <a:latin typeface="Carlito"/>
                <a:cs typeface="Carlito"/>
              </a:rPr>
              <a:t>Thank</a:t>
            </a:r>
            <a:r>
              <a:rPr sz="5667" spc="-91" dirty="0">
                <a:solidFill>
                  <a:srgbClr val="04607A"/>
                </a:solidFill>
                <a:latin typeface="Carlito"/>
                <a:cs typeface="Carlito"/>
              </a:rPr>
              <a:t> </a:t>
            </a:r>
            <a:r>
              <a:rPr sz="5667" spc="-28" dirty="0">
                <a:solidFill>
                  <a:srgbClr val="04607A"/>
                </a:solidFill>
                <a:latin typeface="Carlito"/>
                <a:cs typeface="Carlito"/>
              </a:rPr>
              <a:t>you</a:t>
            </a:r>
            <a:endParaRPr sz="5667">
              <a:latin typeface="Carlito"/>
              <a:cs typeface="Carli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89960" y="2677160"/>
            <a:ext cx="6736080" cy="32989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2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75462" y="0"/>
            <a:ext cx="10365359" cy="7772400"/>
            <a:chOff x="-828" y="0"/>
            <a:chExt cx="9145905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72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720"/>
            </a:p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72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9088207" cy="10205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720"/>
            </a:p>
          </p:txBody>
        </p:sp>
        <p:sp>
          <p:nvSpPr>
            <p:cNvPr id="7" name="object 7"/>
            <p:cNvSpPr/>
            <p:nvPr/>
          </p:nvSpPr>
          <p:spPr>
            <a:xfrm>
              <a:off x="-828" y="52323"/>
              <a:ext cx="9145590" cy="90182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720"/>
            </a:p>
          </p:txBody>
        </p:sp>
      </p:grpSp>
      <p:sp>
        <p:nvSpPr>
          <p:cNvPr id="8" name="object 8"/>
          <p:cNvSpPr/>
          <p:nvPr/>
        </p:nvSpPr>
        <p:spPr>
          <a:xfrm>
            <a:off x="2971800" y="2859597"/>
            <a:ext cx="7945120" cy="14584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2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057400" y="1371600"/>
            <a:ext cx="9982200" cy="2514600"/>
            <a:chOff x="2057400" y="762000"/>
            <a:chExt cx="9982200" cy="2514600"/>
          </a:xfrm>
        </p:grpSpPr>
        <p:sp>
          <p:nvSpPr>
            <p:cNvPr id="2" name="Horizontal Scroll 1"/>
            <p:cNvSpPr/>
            <p:nvPr/>
          </p:nvSpPr>
          <p:spPr>
            <a:xfrm>
              <a:off x="2057400" y="762000"/>
              <a:ext cx="9982200" cy="2514600"/>
            </a:xfrm>
            <a:prstGeom prst="horizontalScroll">
              <a:avLst>
                <a:gd name="adj" fmla="val 1850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114800" y="1752600"/>
              <a:ext cx="6096000" cy="838200"/>
            </a:xfrm>
            <a:prstGeom prst="rect">
              <a:avLst/>
            </a:prstGeom>
            <a:noFill/>
          </p:spPr>
          <p:txBody>
            <a:bodyPr wrap="square" rtlCol="0">
              <a:prstTxWarp prst="textPlain">
                <a:avLst/>
              </a:prstTxWarp>
              <a:spAutoFit/>
            </a:bodyPr>
            <a:lstStyle/>
            <a:p>
              <a:r>
                <a:rPr lang="en-US" b="1" dirty="0">
                  <a:latin typeface="Book Antiqua" pitchFamily="18" charset="0"/>
                </a:rPr>
                <a:t>Learning outcomes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990600" y="4343400"/>
            <a:ext cx="11734800" cy="838200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b="1" dirty="0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  <a:latin typeface="Book Antiqua" pitchFamily="18" charset="0"/>
              </a:rPr>
              <a:t>At the end of the lesson, we will be able to--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71600" y="5334000"/>
            <a:ext cx="11049000" cy="762000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b="1" dirty="0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  <a:latin typeface="Book Antiqua" pitchFamily="18" charset="0"/>
              </a:rPr>
              <a:t>fill in the blank with the right form of verbs</a:t>
            </a:r>
          </a:p>
        </p:txBody>
      </p:sp>
    </p:spTree>
    <p:extLst>
      <p:ext uri="{BB962C8B-B14F-4D97-AF65-F5344CB8AC3E}">
        <p14:creationId xmlns:p14="http://schemas.microsoft.com/office/powerpoint/2010/main" val="243719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CCCFF"/>
            </a:gs>
            <a:gs pos="17999">
              <a:srgbClr val="99CCFF"/>
            </a:gs>
            <a:gs pos="36000">
              <a:srgbClr val="9966FF"/>
            </a:gs>
            <a:gs pos="61000">
              <a:srgbClr val="CC99FF"/>
            </a:gs>
            <a:gs pos="82001">
              <a:srgbClr val="99CCFF"/>
            </a:gs>
            <a:gs pos="100000">
              <a:srgbClr val="CCCCF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582"/>
          <a:stretch/>
        </p:blipFill>
        <p:spPr>
          <a:xfrm>
            <a:off x="304800" y="746585"/>
            <a:ext cx="4201335" cy="33437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9900" y="746585"/>
            <a:ext cx="2857500" cy="33437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9208" y="746585"/>
            <a:ext cx="5959975" cy="33437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81000" y="4343400"/>
            <a:ext cx="4038600" cy="461665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b="1" dirty="0">
                <a:latin typeface="Book Antiqua" pitchFamily="18" charset="0"/>
              </a:rPr>
              <a:t>Health is wealth.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39390" y="4271729"/>
            <a:ext cx="2857500" cy="877213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b="1" spc="-100" dirty="0">
                <a:solidFill>
                  <a:srgbClr val="C00000"/>
                </a:solidFill>
                <a:latin typeface="Book Antiqua" pitchFamily="18" charset="0"/>
              </a:rPr>
              <a:t>The moon shines </a:t>
            </a:r>
          </a:p>
          <a:p>
            <a:r>
              <a:rPr lang="en-US" b="1" spc="-100" dirty="0">
                <a:solidFill>
                  <a:srgbClr val="C00000"/>
                </a:solidFill>
                <a:latin typeface="Book Antiqua" pitchFamily="18" charset="0"/>
              </a:rPr>
              <a:t>at night.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21608" y="4343400"/>
            <a:ext cx="5793992" cy="609600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Book Antiqua" pitchFamily="18" charset="0"/>
              </a:rPr>
              <a:t>Practice makes perfect.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4209593"/>
            <a:ext cx="4201335" cy="877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82335" y="4209593"/>
            <a:ext cx="5946848" cy="877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639391" y="4228187"/>
            <a:ext cx="2857500" cy="877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1000" y="5715000"/>
            <a:ext cx="12954000" cy="1828800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Book Antiqua" pitchFamily="18" charset="0"/>
              </a:rPr>
              <a:t>To mean universal truth or habitual fact,</a:t>
            </a:r>
          </a:p>
          <a:p>
            <a:pPr algn="ctr"/>
            <a:r>
              <a:rPr lang="en-US" b="1" dirty="0">
                <a:latin typeface="Book Antiqua" pitchFamily="18" charset="0"/>
              </a:rPr>
              <a:t> will always be present indefinite tense.</a:t>
            </a:r>
          </a:p>
        </p:txBody>
      </p:sp>
    </p:spTree>
    <p:extLst>
      <p:ext uri="{BB962C8B-B14F-4D97-AF65-F5344CB8AC3E}">
        <p14:creationId xmlns:p14="http://schemas.microsoft.com/office/powerpoint/2010/main" val="56552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9" grpId="0" animBg="1"/>
      <p:bldP spid="10" grpId="0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4800" y="370115"/>
            <a:ext cx="4724400" cy="34803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600200" y="4343400"/>
            <a:ext cx="10210800" cy="685800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Book Antiqua" pitchFamily="18" charset="0"/>
              </a:rPr>
              <a:t>He not know how to ride a bicycle.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0200" y="5257800"/>
            <a:ext cx="10210800" cy="685800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b="1" dirty="0">
                <a:latin typeface="Book Antiqua" pitchFamily="18" charset="0"/>
              </a:rPr>
              <a:t>He does not know how to ride a bicycle.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43000" y="6324600"/>
            <a:ext cx="11658600" cy="1219200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Book Antiqua" pitchFamily="18" charset="0"/>
              </a:rPr>
              <a:t>If there is no be verb, do not/does/did not is used to make</a:t>
            </a:r>
          </a:p>
          <a:p>
            <a:r>
              <a:rPr lang="en-US" b="1" dirty="0">
                <a:solidFill>
                  <a:srgbClr val="002060"/>
                </a:solidFill>
                <a:latin typeface="Book Antiqua" pitchFamily="18" charset="0"/>
              </a:rPr>
              <a:t> a negative sentence according to subject and tense.</a:t>
            </a:r>
          </a:p>
        </p:txBody>
      </p:sp>
    </p:spTree>
    <p:extLst>
      <p:ext uri="{BB962C8B-B14F-4D97-AF65-F5344CB8AC3E}">
        <p14:creationId xmlns:p14="http://schemas.microsoft.com/office/powerpoint/2010/main" val="4942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103"/>
          <a:stretch/>
        </p:blipFill>
        <p:spPr>
          <a:xfrm>
            <a:off x="305350" y="443479"/>
            <a:ext cx="6174600" cy="44672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05350" y="5105400"/>
            <a:ext cx="6174600" cy="461665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b="1" dirty="0">
                <a:latin typeface="Book Antiqua" pitchFamily="18" charset="0"/>
              </a:rPr>
              <a:t>Do you want to say something to me?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29950" y="5105400"/>
            <a:ext cx="6705050" cy="461665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b="1" dirty="0">
                <a:latin typeface="Book Antiqua" pitchFamily="18" charset="0"/>
              </a:rPr>
              <a:t>Did you perform your own duty properly?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7000"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1953"/>
          <a:stretch/>
        </p:blipFill>
        <p:spPr>
          <a:xfrm>
            <a:off x="6629950" y="443480"/>
            <a:ext cx="6739456" cy="44672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05350" y="6096000"/>
            <a:ext cx="13029650" cy="990600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b="1" dirty="0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  <a:latin typeface="Book Antiqua" pitchFamily="18" charset="0"/>
              </a:rPr>
              <a:t>To make a ‘yes/no ‘question with action verb ‘do/does/did ‘is used before subject. </a:t>
            </a:r>
          </a:p>
          <a:p>
            <a:r>
              <a:rPr lang="en-US" b="1" dirty="0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  <a:latin typeface="Book Antiqua" pitchFamily="18" charset="0"/>
              </a:rPr>
              <a:t>If negative, ‘don’t/doesn’t/didn’t’ is used like the same.</a:t>
            </a:r>
          </a:p>
        </p:txBody>
      </p:sp>
    </p:spTree>
    <p:extLst>
      <p:ext uri="{BB962C8B-B14F-4D97-AF65-F5344CB8AC3E}">
        <p14:creationId xmlns:p14="http://schemas.microsoft.com/office/powerpoint/2010/main" val="131591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477000"/>
            <a:ext cx="13716000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5486400" y="152400"/>
            <a:ext cx="7620000" cy="1219200"/>
            <a:chOff x="5486400" y="152400"/>
            <a:chExt cx="7620000" cy="1219200"/>
          </a:xfrm>
        </p:grpSpPr>
        <p:sp>
          <p:nvSpPr>
            <p:cNvPr id="4" name="Rounded Rectangular Callout 3"/>
            <p:cNvSpPr/>
            <p:nvPr/>
          </p:nvSpPr>
          <p:spPr>
            <a:xfrm>
              <a:off x="5486400" y="152400"/>
              <a:ext cx="7620000" cy="1219200"/>
            </a:xfrm>
            <a:prstGeom prst="wedgeRoundRectCallout">
              <a:avLst>
                <a:gd name="adj1" fmla="val -51476"/>
                <a:gd name="adj2" fmla="val 158929"/>
                <a:gd name="adj3" fmla="val 16667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 dirty="0">
                <a:latin typeface="Book Antiqua" pitchFamily="18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629400" y="381000"/>
              <a:ext cx="5486400" cy="838200"/>
            </a:xfrm>
            <a:prstGeom prst="rect">
              <a:avLst/>
            </a:prstGeom>
            <a:noFill/>
          </p:spPr>
          <p:txBody>
            <a:bodyPr wrap="square" rtlCol="0">
              <a:prstTxWarp prst="textPlain">
                <a:avLst/>
              </a:prstTxWarp>
              <a:spAutoFit/>
            </a:bodyPr>
            <a:lstStyle/>
            <a:p>
              <a:r>
                <a:rPr lang="en-US" b="1" dirty="0">
                  <a:latin typeface="Book Antiqua" pitchFamily="18" charset="0"/>
                </a:rPr>
                <a:t>What do you like?</a:t>
              </a:r>
              <a:endParaRPr lang="en-US" dirty="0"/>
            </a:p>
          </p:txBody>
        </p:sp>
      </p:grpSp>
      <p:sp>
        <p:nvSpPr>
          <p:cNvPr id="7" name="Oval 6"/>
          <p:cNvSpPr/>
          <p:nvPr/>
        </p:nvSpPr>
        <p:spPr>
          <a:xfrm>
            <a:off x="8305800" y="304800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28600" y="6705600"/>
            <a:ext cx="13487400" cy="990600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Book Antiqua" pitchFamily="18" charset="0"/>
              </a:rPr>
              <a:t>To make a ‘</a:t>
            </a:r>
            <a:r>
              <a:rPr lang="en-US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Book Antiqua" pitchFamily="18" charset="0"/>
              </a:rPr>
              <a:t>Wh</a:t>
            </a:r>
            <a:r>
              <a:rPr lang="en-U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Book Antiqua" pitchFamily="18" charset="0"/>
              </a:rPr>
              <a:t> ‘question with action verb ‘do/does/did ‘is used before subject and after ‘</a:t>
            </a:r>
            <a:r>
              <a:rPr lang="en-US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Book Antiqua" pitchFamily="18" charset="0"/>
              </a:rPr>
              <a:t>Wh</a:t>
            </a:r>
            <a:r>
              <a:rPr lang="en-U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Book Antiqua" pitchFamily="18" charset="0"/>
              </a:rPr>
              <a:t>’ word. If negative, ‘don’t/doesn’t/didn’t’ is used like the same.</a:t>
            </a:r>
          </a:p>
        </p:txBody>
      </p:sp>
    </p:spTree>
    <p:extLst>
      <p:ext uri="{BB962C8B-B14F-4D97-AF65-F5344CB8AC3E}">
        <p14:creationId xmlns:p14="http://schemas.microsoft.com/office/powerpoint/2010/main" val="275795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7" grpId="1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00"/>
            </a:gs>
            <a:gs pos="20000">
              <a:srgbClr val="000040"/>
            </a:gs>
            <a:gs pos="50000">
              <a:srgbClr val="400040"/>
            </a:gs>
            <a:gs pos="93000">
              <a:srgbClr val="8F004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381000"/>
            <a:ext cx="13030200" cy="1066800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pPr algn="just"/>
            <a:r>
              <a:rPr lang="en-US" b="1" dirty="0">
                <a:solidFill>
                  <a:schemeClr val="bg1"/>
                </a:solidFill>
                <a:latin typeface="Book Antiqua" pitchFamily="18" charset="0"/>
              </a:rPr>
              <a:t>If there is always, regularly, sometimes, often, generally, daily, everyday, normally </a:t>
            </a:r>
          </a:p>
          <a:p>
            <a:pPr algn="just"/>
            <a:r>
              <a:rPr lang="en-US" b="1" dirty="0">
                <a:solidFill>
                  <a:schemeClr val="bg1"/>
                </a:solidFill>
                <a:latin typeface="Book Antiqua" pitchFamily="18" charset="0"/>
              </a:rPr>
              <a:t>and such type adverb in a sentence, it will be a present indefinite tense.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5429" y="6248400"/>
            <a:ext cx="12899571" cy="1143000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 Antiqua" pitchFamily="18" charset="0"/>
              </a:rPr>
              <a:t>A good student  prepares  his lesson regularly. He never wastes  his time. 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Book Antiqua" pitchFamily="18" charset="0"/>
              </a:rPr>
              <a:t>He maintains his daily routine punctually. He always  follows  his teachers.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279" y="1752599"/>
            <a:ext cx="12883241" cy="4337909"/>
          </a:xfrm>
          <a:prstGeom prst="rect">
            <a:avLst/>
          </a:prstGeom>
          <a:ln w="88900" cap="sq" cmpd="thickThin">
            <a:solidFill>
              <a:schemeClr val="bg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9" name="Oval 8"/>
          <p:cNvSpPr/>
          <p:nvPr/>
        </p:nvSpPr>
        <p:spPr>
          <a:xfrm>
            <a:off x="10270671" y="6019800"/>
            <a:ext cx="1295400" cy="9144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352800" y="6052408"/>
            <a:ext cx="1676400" cy="9144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9715499" y="6623955"/>
            <a:ext cx="1436914" cy="9144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90600" y="6667498"/>
            <a:ext cx="1828800" cy="9144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3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9" grpId="0" animBg="1"/>
      <p:bldP spid="9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429000"/>
            <a:ext cx="12496800" cy="4038600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pPr algn="just"/>
            <a:r>
              <a:rPr lang="en-US" sz="3200" b="1" dirty="0">
                <a:latin typeface="Book Antiqua" pitchFamily="18" charset="0"/>
              </a:rPr>
              <a:t>Rahim is a good student. Normally he (a) ________ at 6 am. He (b) ________ his morning prayer regularly. Very often he (c) ________ out to enjoy the fresh air by the side of the river. Sometimes he (d) ________ on the grass. Usually he (e) ________ his lesson in the morning. Generally he (f) ________ his bath at 8 am. He (g) ________ the newspaper daily. In every afternoon he (h) ________ with his friends in the field. Occasionally he (i) ________ his relatives. He always (j) ________ his daily routine.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749112"/>
              </p:ext>
            </p:extLst>
          </p:nvPr>
        </p:nvGraphicFramePr>
        <p:xfrm>
          <a:off x="473529" y="2057400"/>
          <a:ext cx="12496800" cy="1158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99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9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9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99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99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b="1" dirty="0">
                          <a:latin typeface="Book Antiqua" pitchFamily="18" charset="0"/>
                        </a:rPr>
                        <a:t>maintain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1" dirty="0">
                          <a:latin typeface="Book Antiqua" pitchFamily="18" charset="0"/>
                        </a:rPr>
                        <a:t>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1" dirty="0">
                          <a:latin typeface="Book Antiqua" pitchFamily="18" charset="0"/>
                        </a:rPr>
                        <a:t>get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1" dirty="0">
                          <a:latin typeface="Book Antiqua" pitchFamily="18" charset="0"/>
                        </a:rPr>
                        <a:t>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1" dirty="0">
                          <a:latin typeface="Book Antiqua" pitchFamily="18" charset="0"/>
                        </a:rPr>
                        <a:t>take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b="1" dirty="0">
                          <a:latin typeface="Book Antiqua" pitchFamily="18" charset="0"/>
                        </a:rPr>
                        <a:t>play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2785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>
                          <a:latin typeface="Book Antiqua" pitchFamily="18" charset="0"/>
                        </a:rPr>
                        <a:t>visit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1" dirty="0">
                          <a:latin typeface="Book Antiqua" pitchFamily="18" charset="0"/>
                        </a:rPr>
                        <a:t>walk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1" dirty="0">
                          <a:latin typeface="Book Antiqua" pitchFamily="18" charset="0"/>
                        </a:rPr>
                        <a:t>say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1" dirty="0">
                          <a:latin typeface="Book Antiqua" pitchFamily="18" charset="0"/>
                        </a:rPr>
                        <a:t>make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219200"/>
            <a:ext cx="12496800" cy="685800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b="1" dirty="0">
                <a:latin typeface="Book Antiqua" pitchFamily="18" charset="0"/>
              </a:rPr>
              <a:t>Fill in blank with the right form of verb  from the box below.</a:t>
            </a:r>
          </a:p>
        </p:txBody>
      </p:sp>
      <p:sp>
        <p:nvSpPr>
          <p:cNvPr id="5" name="Oval 4"/>
          <p:cNvSpPr/>
          <p:nvPr/>
        </p:nvSpPr>
        <p:spPr>
          <a:xfrm>
            <a:off x="3048000" y="228600"/>
            <a:ext cx="7924800" cy="838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Book Antiqua" pitchFamily="18" charset="0"/>
              </a:rPr>
              <a:t>Activities</a:t>
            </a:r>
          </a:p>
        </p:txBody>
      </p:sp>
    </p:spTree>
    <p:extLst>
      <p:ext uri="{BB962C8B-B14F-4D97-AF65-F5344CB8AC3E}">
        <p14:creationId xmlns:p14="http://schemas.microsoft.com/office/powerpoint/2010/main" val="275853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1172</TotalTime>
  <Words>1270</Words>
  <Application>Microsoft Office PowerPoint</Application>
  <PresentationFormat>Custom</PresentationFormat>
  <Paragraphs>125</Paragraphs>
  <Slides>19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Book Antiqua</vt:lpstr>
      <vt:lpstr>Calibri</vt:lpstr>
      <vt:lpstr>Carlito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ismail - [2010]</dc:creator>
  <cp:lastModifiedBy>Sajeeb Chakraborty</cp:lastModifiedBy>
  <cp:revision>94</cp:revision>
  <dcterms:created xsi:type="dcterms:W3CDTF">2016-02-19T07:42:12Z</dcterms:created>
  <dcterms:modified xsi:type="dcterms:W3CDTF">2020-09-29T09:53:32Z</dcterms:modified>
</cp:coreProperties>
</file>